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0" r:id="rId5"/>
    <p:sldId id="277" r:id="rId6"/>
    <p:sldId id="261" r:id="rId7"/>
    <p:sldId id="262" r:id="rId8"/>
    <p:sldId id="263" r:id="rId9"/>
    <p:sldId id="264" r:id="rId10"/>
    <p:sldId id="265" r:id="rId11"/>
    <p:sldId id="266" r:id="rId12"/>
    <p:sldId id="267" r:id="rId13"/>
    <p:sldId id="269" r:id="rId14"/>
    <p:sldId id="272" r:id="rId15"/>
    <p:sldId id="273" r:id="rId16"/>
    <p:sldId id="274" r:id="rId17"/>
    <p:sldId id="275" r:id="rId18"/>
    <p:sldId id="276" r:id="rId1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3" d="100"/>
          <a:sy n="63" d="100"/>
        </p:scale>
        <p:origin x="780"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F153CD88-1479-418E-BFBA-BD48F34F6079}" type="datetimeFigureOut">
              <a:rPr lang="ru-RU" smtClean="0"/>
              <a:t>10.09.2023</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97483516-884F-43A2-8628-48BB58088755}" type="slidenum">
              <a:rPr lang="ru-RU" smtClean="0"/>
              <a:t>‹#›</a:t>
            </a:fld>
            <a:endParaRPr lang="ru-RU"/>
          </a:p>
        </p:txBody>
      </p:sp>
    </p:spTree>
    <p:extLst>
      <p:ext uri="{BB962C8B-B14F-4D97-AF65-F5344CB8AC3E}">
        <p14:creationId xmlns:p14="http://schemas.microsoft.com/office/powerpoint/2010/main" val="6621290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F153CD88-1479-418E-BFBA-BD48F34F6079}" type="datetimeFigureOut">
              <a:rPr lang="ru-RU" smtClean="0"/>
              <a:t>10.09.2023</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7483516-884F-43A2-8628-48BB58088755}" type="slidenum">
              <a:rPr lang="ru-RU" smtClean="0"/>
              <a:t>‹#›</a:t>
            </a:fld>
            <a:endParaRPr lang="ru-RU"/>
          </a:p>
        </p:txBody>
      </p:sp>
    </p:spTree>
    <p:extLst>
      <p:ext uri="{BB962C8B-B14F-4D97-AF65-F5344CB8AC3E}">
        <p14:creationId xmlns:p14="http://schemas.microsoft.com/office/powerpoint/2010/main" val="9019325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F153CD88-1479-418E-BFBA-BD48F34F6079}" type="datetimeFigureOut">
              <a:rPr lang="ru-RU" smtClean="0"/>
              <a:t>10.09.2023</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7483516-884F-43A2-8628-48BB58088755}"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2855817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F153CD88-1479-418E-BFBA-BD48F34F6079}" type="datetimeFigureOut">
              <a:rPr lang="ru-RU" smtClean="0"/>
              <a:t>10.09.2023</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7483516-884F-43A2-8628-48BB58088755}" type="slidenum">
              <a:rPr lang="ru-RU" smtClean="0"/>
              <a:t>‹#›</a:t>
            </a:fld>
            <a:endParaRPr lang="ru-RU"/>
          </a:p>
        </p:txBody>
      </p:sp>
    </p:spTree>
    <p:extLst>
      <p:ext uri="{BB962C8B-B14F-4D97-AF65-F5344CB8AC3E}">
        <p14:creationId xmlns:p14="http://schemas.microsoft.com/office/powerpoint/2010/main" val="11701381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F153CD88-1479-418E-BFBA-BD48F34F6079}" type="datetimeFigureOut">
              <a:rPr lang="ru-RU" smtClean="0"/>
              <a:t>10.09.2023</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7483516-884F-43A2-8628-48BB58088755}"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491083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F153CD88-1479-418E-BFBA-BD48F34F6079}" type="datetimeFigureOut">
              <a:rPr lang="ru-RU" smtClean="0"/>
              <a:t>10.09.2023</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7483516-884F-43A2-8628-48BB58088755}" type="slidenum">
              <a:rPr lang="ru-RU" smtClean="0"/>
              <a:t>‹#›</a:t>
            </a:fld>
            <a:endParaRPr lang="ru-RU"/>
          </a:p>
        </p:txBody>
      </p:sp>
    </p:spTree>
    <p:extLst>
      <p:ext uri="{BB962C8B-B14F-4D97-AF65-F5344CB8AC3E}">
        <p14:creationId xmlns:p14="http://schemas.microsoft.com/office/powerpoint/2010/main" val="16545259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F153CD88-1479-418E-BFBA-BD48F34F6079}" type="datetimeFigureOut">
              <a:rPr lang="ru-RU" smtClean="0"/>
              <a:t>10.09.2023</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7483516-884F-43A2-8628-48BB58088755}" type="slidenum">
              <a:rPr lang="ru-RU" smtClean="0"/>
              <a:t>‹#›</a:t>
            </a:fld>
            <a:endParaRPr lang="ru-RU"/>
          </a:p>
        </p:txBody>
      </p:sp>
    </p:spTree>
    <p:extLst>
      <p:ext uri="{BB962C8B-B14F-4D97-AF65-F5344CB8AC3E}">
        <p14:creationId xmlns:p14="http://schemas.microsoft.com/office/powerpoint/2010/main" val="27322243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F153CD88-1479-418E-BFBA-BD48F34F6079}" type="datetimeFigureOut">
              <a:rPr lang="ru-RU" smtClean="0"/>
              <a:t>10.09.2023</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7483516-884F-43A2-8628-48BB58088755}" type="slidenum">
              <a:rPr lang="ru-RU" smtClean="0"/>
              <a:t>‹#›</a:t>
            </a:fld>
            <a:endParaRPr lang="ru-RU"/>
          </a:p>
        </p:txBody>
      </p:sp>
    </p:spTree>
    <p:extLst>
      <p:ext uri="{BB962C8B-B14F-4D97-AF65-F5344CB8AC3E}">
        <p14:creationId xmlns:p14="http://schemas.microsoft.com/office/powerpoint/2010/main" val="25130154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F153CD88-1479-418E-BFBA-BD48F34F6079}" type="datetimeFigureOut">
              <a:rPr lang="ru-RU" smtClean="0"/>
              <a:t>10.09.2023</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7483516-884F-43A2-8628-48BB58088755}" type="slidenum">
              <a:rPr lang="ru-RU" smtClean="0"/>
              <a:t>‹#›</a:t>
            </a:fld>
            <a:endParaRPr lang="ru-RU"/>
          </a:p>
        </p:txBody>
      </p:sp>
    </p:spTree>
    <p:extLst>
      <p:ext uri="{BB962C8B-B14F-4D97-AF65-F5344CB8AC3E}">
        <p14:creationId xmlns:p14="http://schemas.microsoft.com/office/powerpoint/2010/main" val="35103078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F153CD88-1479-418E-BFBA-BD48F34F6079}" type="datetimeFigureOut">
              <a:rPr lang="ru-RU" smtClean="0"/>
              <a:t>10.09.2023</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7483516-884F-43A2-8628-48BB58088755}" type="slidenum">
              <a:rPr lang="ru-RU" smtClean="0"/>
              <a:t>‹#›</a:t>
            </a:fld>
            <a:endParaRPr lang="ru-RU"/>
          </a:p>
        </p:txBody>
      </p:sp>
    </p:spTree>
    <p:extLst>
      <p:ext uri="{BB962C8B-B14F-4D97-AF65-F5344CB8AC3E}">
        <p14:creationId xmlns:p14="http://schemas.microsoft.com/office/powerpoint/2010/main" val="8200359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F153CD88-1479-418E-BFBA-BD48F34F6079}" type="datetimeFigureOut">
              <a:rPr lang="ru-RU" smtClean="0"/>
              <a:t>10.09.2023</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97483516-884F-43A2-8628-48BB58088755}" type="slidenum">
              <a:rPr lang="ru-RU" smtClean="0"/>
              <a:t>‹#›</a:t>
            </a:fld>
            <a:endParaRPr lang="ru-RU"/>
          </a:p>
        </p:txBody>
      </p:sp>
    </p:spTree>
    <p:extLst>
      <p:ext uri="{BB962C8B-B14F-4D97-AF65-F5344CB8AC3E}">
        <p14:creationId xmlns:p14="http://schemas.microsoft.com/office/powerpoint/2010/main" val="2869271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F153CD88-1479-418E-BFBA-BD48F34F6079}" type="datetimeFigureOut">
              <a:rPr lang="ru-RU" smtClean="0"/>
              <a:t>10.09.2023</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97483516-884F-43A2-8628-48BB58088755}" type="slidenum">
              <a:rPr lang="ru-RU" smtClean="0"/>
              <a:t>‹#›</a:t>
            </a:fld>
            <a:endParaRPr lang="ru-RU"/>
          </a:p>
        </p:txBody>
      </p:sp>
    </p:spTree>
    <p:extLst>
      <p:ext uri="{BB962C8B-B14F-4D97-AF65-F5344CB8AC3E}">
        <p14:creationId xmlns:p14="http://schemas.microsoft.com/office/powerpoint/2010/main" val="9166759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F153CD88-1479-418E-BFBA-BD48F34F6079}" type="datetimeFigureOut">
              <a:rPr lang="ru-RU" smtClean="0"/>
              <a:t>10.09.2023</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97483516-884F-43A2-8628-48BB58088755}" type="slidenum">
              <a:rPr lang="ru-RU" smtClean="0"/>
              <a:t>‹#›</a:t>
            </a:fld>
            <a:endParaRPr lang="ru-RU"/>
          </a:p>
        </p:txBody>
      </p:sp>
    </p:spTree>
    <p:extLst>
      <p:ext uri="{BB962C8B-B14F-4D97-AF65-F5344CB8AC3E}">
        <p14:creationId xmlns:p14="http://schemas.microsoft.com/office/powerpoint/2010/main" val="41772996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53CD88-1479-418E-BFBA-BD48F34F6079}" type="datetimeFigureOut">
              <a:rPr lang="ru-RU" smtClean="0"/>
              <a:t>10.09.2023</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97483516-884F-43A2-8628-48BB58088755}" type="slidenum">
              <a:rPr lang="ru-RU" smtClean="0"/>
              <a:t>‹#›</a:t>
            </a:fld>
            <a:endParaRPr lang="ru-RU"/>
          </a:p>
        </p:txBody>
      </p:sp>
    </p:spTree>
    <p:extLst>
      <p:ext uri="{BB962C8B-B14F-4D97-AF65-F5344CB8AC3E}">
        <p14:creationId xmlns:p14="http://schemas.microsoft.com/office/powerpoint/2010/main" val="40494512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F153CD88-1479-418E-BFBA-BD48F34F6079}" type="datetimeFigureOut">
              <a:rPr lang="ru-RU" smtClean="0"/>
              <a:t>10.09.2023</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97483516-884F-43A2-8628-48BB58088755}" type="slidenum">
              <a:rPr lang="ru-RU" smtClean="0"/>
              <a:t>‹#›</a:t>
            </a:fld>
            <a:endParaRPr lang="ru-RU"/>
          </a:p>
        </p:txBody>
      </p:sp>
    </p:spTree>
    <p:extLst>
      <p:ext uri="{BB962C8B-B14F-4D97-AF65-F5344CB8AC3E}">
        <p14:creationId xmlns:p14="http://schemas.microsoft.com/office/powerpoint/2010/main" val="26800289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F153CD88-1479-418E-BFBA-BD48F34F6079}" type="datetimeFigureOut">
              <a:rPr lang="ru-RU" smtClean="0"/>
              <a:t>10.09.2023</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7483516-884F-43A2-8628-48BB58088755}" type="slidenum">
              <a:rPr lang="ru-RU" smtClean="0"/>
              <a:t>‹#›</a:t>
            </a:fld>
            <a:endParaRPr lang="ru-RU"/>
          </a:p>
        </p:txBody>
      </p:sp>
    </p:spTree>
    <p:extLst>
      <p:ext uri="{BB962C8B-B14F-4D97-AF65-F5344CB8AC3E}">
        <p14:creationId xmlns:p14="http://schemas.microsoft.com/office/powerpoint/2010/main" val="939064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F153CD88-1479-418E-BFBA-BD48F34F6079}" type="datetimeFigureOut">
              <a:rPr lang="ru-RU" smtClean="0"/>
              <a:t>10.09.2023</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97483516-884F-43A2-8628-48BB58088755}" type="slidenum">
              <a:rPr lang="ru-RU" smtClean="0"/>
              <a:t>‹#›</a:t>
            </a:fld>
            <a:endParaRPr lang="ru-RU"/>
          </a:p>
        </p:txBody>
      </p:sp>
    </p:spTree>
    <p:extLst>
      <p:ext uri="{BB962C8B-B14F-4D97-AF65-F5344CB8AC3E}">
        <p14:creationId xmlns:p14="http://schemas.microsoft.com/office/powerpoint/2010/main" val="41427417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375921"/>
            <a:ext cx="10261600" cy="477519"/>
          </a:xfrm>
        </p:spPr>
        <p:txBody>
          <a:bodyPr>
            <a:normAutofit fontScale="90000"/>
          </a:bodyPr>
          <a:lstStyle/>
          <a:p>
            <a:pPr algn="r"/>
            <a:r>
              <a:rPr lang="ru-RU" sz="3600" b="1" dirty="0" err="1" smtClean="0"/>
              <a:t>Арнайы</a:t>
            </a:r>
            <a:r>
              <a:rPr lang="ru-RU" sz="3600" b="1" dirty="0" smtClean="0"/>
              <a:t> психология</a:t>
            </a:r>
            <a:endParaRPr lang="ru-RU" sz="3600" b="1" dirty="0"/>
          </a:p>
        </p:txBody>
      </p:sp>
      <p:sp>
        <p:nvSpPr>
          <p:cNvPr id="3" name="Подзаголовок 2"/>
          <p:cNvSpPr>
            <a:spLocks noGrp="1"/>
          </p:cNvSpPr>
          <p:nvPr>
            <p:ph type="subTitle" idx="1"/>
          </p:nvPr>
        </p:nvSpPr>
        <p:spPr>
          <a:xfrm>
            <a:off x="1524000" y="1137920"/>
            <a:ext cx="9997440" cy="4795520"/>
          </a:xfrm>
        </p:spPr>
        <p:txBody>
          <a:bodyPr>
            <a:normAutofit fontScale="92500"/>
          </a:bodyPr>
          <a:lstStyle/>
          <a:p>
            <a:r>
              <a:rPr lang="ru-RU" b="1" dirty="0"/>
              <a:t>3-</a:t>
            </a:r>
            <a:r>
              <a:rPr lang="kk-KZ" b="1" dirty="0" smtClean="0"/>
              <a:t>дәріс</a:t>
            </a:r>
            <a:endParaRPr lang="ru-RU" dirty="0" smtClean="0"/>
          </a:p>
          <a:p>
            <a:r>
              <a:rPr lang="kk-KZ" sz="4400" b="1" dirty="0" smtClean="0"/>
              <a:t>Л.С</a:t>
            </a:r>
            <a:r>
              <a:rPr lang="kk-KZ" sz="4400" b="1" dirty="0"/>
              <a:t>. Выготскийдің </a:t>
            </a:r>
            <a:r>
              <a:rPr lang="kk-KZ" sz="4400" b="1" dirty="0" smtClean="0"/>
              <a:t>мәдени</a:t>
            </a:r>
            <a:r>
              <a:rPr lang="ru-RU" sz="4400" b="1" dirty="0" smtClean="0"/>
              <a:t>-</a:t>
            </a:r>
            <a:r>
              <a:rPr lang="kk-KZ" sz="4400" b="1" dirty="0"/>
              <a:t>тарихи тұжырымдамасы және оның арнайы психология үшін мәні. Норма ұғымы және оның түрлері, нормадан ауытқу </a:t>
            </a:r>
            <a:r>
              <a:rPr lang="kk-KZ" sz="4400" b="1" dirty="0" smtClean="0"/>
              <a:t>көрсеткіштері</a:t>
            </a:r>
          </a:p>
          <a:p>
            <a:r>
              <a:rPr lang="kk-KZ" sz="1400" b="1" dirty="0" smtClean="0"/>
              <a:t>4-дәріс</a:t>
            </a:r>
          </a:p>
          <a:p>
            <a:r>
              <a:rPr lang="kk-KZ" sz="3500" b="1" dirty="0" smtClean="0"/>
              <a:t>Ауытқыған психикалық дамудың факторлары</a:t>
            </a:r>
            <a:endParaRPr lang="ru-RU" sz="3500" b="1" dirty="0"/>
          </a:p>
        </p:txBody>
      </p:sp>
    </p:spTree>
    <p:extLst>
      <p:ext uri="{BB962C8B-B14F-4D97-AF65-F5344CB8AC3E}">
        <p14:creationId xmlns:p14="http://schemas.microsoft.com/office/powerpoint/2010/main" val="37818414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1017823152"/>
              </p:ext>
            </p:extLst>
          </p:nvPr>
        </p:nvGraphicFramePr>
        <p:xfrm>
          <a:off x="2589212" y="619758"/>
          <a:ext cx="9257349" cy="6158655"/>
        </p:xfrm>
        <a:graphic>
          <a:graphicData uri="http://schemas.openxmlformats.org/drawingml/2006/table">
            <a:tbl>
              <a:tblPr firstRow="1" bandRow="1">
                <a:tableStyleId>{5C22544A-7EE6-4342-B048-85BDC9FD1C3A}</a:tableStyleId>
              </a:tblPr>
              <a:tblGrid>
                <a:gridCol w="3085783">
                  <a:extLst>
                    <a:ext uri="{9D8B030D-6E8A-4147-A177-3AD203B41FA5}">
                      <a16:colId xmlns:a16="http://schemas.microsoft.com/office/drawing/2014/main" val="799085427"/>
                    </a:ext>
                  </a:extLst>
                </a:gridCol>
                <a:gridCol w="3085783">
                  <a:extLst>
                    <a:ext uri="{9D8B030D-6E8A-4147-A177-3AD203B41FA5}">
                      <a16:colId xmlns:a16="http://schemas.microsoft.com/office/drawing/2014/main" val="1787315819"/>
                    </a:ext>
                  </a:extLst>
                </a:gridCol>
                <a:gridCol w="3085783">
                  <a:extLst>
                    <a:ext uri="{9D8B030D-6E8A-4147-A177-3AD203B41FA5}">
                      <a16:colId xmlns:a16="http://schemas.microsoft.com/office/drawing/2014/main" val="2541528020"/>
                    </a:ext>
                  </a:extLst>
                </a:gridCol>
              </a:tblGrid>
              <a:tr h="993987">
                <a:tc>
                  <a:txBody>
                    <a:bodyPr/>
                    <a:lstStyle/>
                    <a:p>
                      <a:pPr algn="ctr"/>
                      <a:r>
                        <a:rPr lang="kk-KZ" dirty="0" smtClean="0"/>
                        <a:t>Критерийлер</a:t>
                      </a:r>
                      <a:endParaRPr lang="ru-RU" dirty="0"/>
                    </a:p>
                  </a:txBody>
                  <a:tcPr/>
                </a:tc>
                <a:tc>
                  <a:txBody>
                    <a:bodyPr/>
                    <a:lstStyle/>
                    <a:p>
                      <a:pPr algn="ctr"/>
                      <a:r>
                        <a:rPr lang="kk-KZ" dirty="0" smtClean="0"/>
                        <a:t>Қалыптылық</a:t>
                      </a:r>
                      <a:endParaRPr lang="ru-RU" dirty="0"/>
                    </a:p>
                  </a:txBody>
                  <a:tcPr/>
                </a:tc>
                <a:tc>
                  <a:txBody>
                    <a:bodyPr/>
                    <a:lstStyle/>
                    <a:p>
                      <a:pPr algn="ctr"/>
                      <a:r>
                        <a:rPr lang="kk-KZ" dirty="0" smtClean="0"/>
                        <a:t>Аномальдылық</a:t>
                      </a:r>
                      <a:endParaRPr lang="ru-RU" dirty="0"/>
                    </a:p>
                  </a:txBody>
                  <a:tcPr/>
                </a:tc>
                <a:extLst>
                  <a:ext uri="{0D108BD9-81ED-4DB2-BD59-A6C34878D82A}">
                    <a16:rowId xmlns:a16="http://schemas.microsoft.com/office/drawing/2014/main" val="2885031478"/>
                  </a:ext>
                </a:extLst>
              </a:tr>
              <a:tr h="993987">
                <a:tc>
                  <a:txBody>
                    <a:bodyPr/>
                    <a:lstStyle/>
                    <a:p>
                      <a:r>
                        <a:rPr lang="kk-KZ" dirty="0" smtClean="0"/>
                        <a:t>Статистикалық</a:t>
                      </a:r>
                      <a:endParaRPr lang="ru-RU" dirty="0"/>
                    </a:p>
                  </a:txBody>
                  <a:tcPr/>
                </a:tc>
                <a:tc>
                  <a:txBody>
                    <a:bodyPr/>
                    <a:lstStyle/>
                    <a:p>
                      <a:r>
                        <a:rPr lang="kk-KZ" dirty="0" smtClean="0"/>
                        <a:t>Орташа арифметикалыққа сәйкес</a:t>
                      </a:r>
                      <a:endParaRPr lang="ru-RU" dirty="0"/>
                    </a:p>
                  </a:txBody>
                  <a:tcPr/>
                </a:tc>
                <a:tc>
                  <a:txBody>
                    <a:bodyPr/>
                    <a:lstStyle/>
                    <a:p>
                      <a:r>
                        <a:rPr lang="kk-KZ" dirty="0" smtClean="0"/>
                        <a:t>Орташа</a:t>
                      </a:r>
                      <a:r>
                        <a:rPr lang="kk-KZ" baseline="0" dirty="0" smtClean="0"/>
                        <a:t> арифметикалықтан алшақтық</a:t>
                      </a:r>
                      <a:endParaRPr lang="ru-RU" dirty="0"/>
                    </a:p>
                  </a:txBody>
                  <a:tcPr/>
                </a:tc>
                <a:extLst>
                  <a:ext uri="{0D108BD9-81ED-4DB2-BD59-A6C34878D82A}">
                    <a16:rowId xmlns:a16="http://schemas.microsoft.com/office/drawing/2014/main" val="971018132"/>
                  </a:ext>
                </a:extLst>
              </a:tr>
              <a:tr h="993987">
                <a:tc>
                  <a:txBody>
                    <a:bodyPr/>
                    <a:lstStyle/>
                    <a:p>
                      <a:r>
                        <a:rPr lang="kk-KZ" dirty="0" smtClean="0"/>
                        <a:t>Мәдениеттанулық</a:t>
                      </a:r>
                      <a:endParaRPr lang="ru-RU" dirty="0"/>
                    </a:p>
                  </a:txBody>
                  <a:tcPr/>
                </a:tc>
                <a:tc>
                  <a:txBody>
                    <a:bodyPr/>
                    <a:lstStyle/>
                    <a:p>
                      <a:r>
                        <a:rPr lang="kk-KZ" dirty="0" smtClean="0"/>
                        <a:t>Жалпы қабылданған нормалар мен ережелерге сәйкес болу</a:t>
                      </a:r>
                      <a:endParaRPr lang="ru-RU" dirty="0"/>
                    </a:p>
                  </a:txBody>
                  <a:tcPr/>
                </a:tc>
                <a:tc>
                  <a:txBody>
                    <a:bodyPr/>
                    <a:lstStyle/>
                    <a:p>
                      <a:r>
                        <a:rPr lang="kk-KZ" dirty="0" smtClean="0"/>
                        <a:t>Жалпы қабылданған нормалар мен ережелерге сәйкес болмау</a:t>
                      </a:r>
                      <a:endParaRPr lang="ru-RU" dirty="0"/>
                    </a:p>
                  </a:txBody>
                  <a:tcPr/>
                </a:tc>
                <a:extLst>
                  <a:ext uri="{0D108BD9-81ED-4DB2-BD59-A6C34878D82A}">
                    <a16:rowId xmlns:a16="http://schemas.microsoft.com/office/drawing/2014/main" val="3515408559"/>
                  </a:ext>
                </a:extLst>
              </a:tr>
              <a:tr h="993987">
                <a:tc>
                  <a:txBody>
                    <a:bodyPr/>
                    <a:lstStyle/>
                    <a:p>
                      <a:r>
                        <a:rPr lang="kk-KZ" dirty="0" smtClean="0"/>
                        <a:t>Адаптивті</a:t>
                      </a:r>
                      <a:endParaRPr lang="ru-RU" dirty="0"/>
                    </a:p>
                  </a:txBody>
                  <a:tcPr/>
                </a:tc>
                <a:tc>
                  <a:txBody>
                    <a:bodyPr/>
                    <a:lstStyle/>
                    <a:p>
                      <a:r>
                        <a:rPr lang="kk-KZ" dirty="0" smtClean="0"/>
                        <a:t>Қоғамдағы өмірге бейімделу</a:t>
                      </a:r>
                      <a:endParaRPr lang="ru-RU" dirty="0"/>
                    </a:p>
                  </a:txBody>
                  <a:tcPr/>
                </a:tc>
                <a:tc>
                  <a:txBody>
                    <a:bodyPr/>
                    <a:lstStyle/>
                    <a:p>
                      <a:r>
                        <a:rPr lang="kk-KZ" dirty="0" smtClean="0"/>
                        <a:t>Әлеуметтік дезадаптация</a:t>
                      </a:r>
                      <a:endParaRPr lang="ru-RU" dirty="0"/>
                    </a:p>
                  </a:txBody>
                  <a:tcPr/>
                </a:tc>
                <a:extLst>
                  <a:ext uri="{0D108BD9-81ED-4DB2-BD59-A6C34878D82A}">
                    <a16:rowId xmlns:a16="http://schemas.microsoft.com/office/drawing/2014/main" val="2987355641"/>
                  </a:ext>
                </a:extLst>
              </a:tr>
              <a:tr h="993987">
                <a:tc>
                  <a:txBody>
                    <a:bodyPr/>
                    <a:lstStyle/>
                    <a:p>
                      <a:r>
                        <a:rPr lang="kk-KZ" dirty="0" smtClean="0"/>
                        <a:t>Клиникалық</a:t>
                      </a:r>
                      <a:endParaRPr lang="ru-RU" dirty="0"/>
                    </a:p>
                  </a:txBody>
                  <a:tcPr/>
                </a:tc>
                <a:tc>
                  <a:txBody>
                    <a:bodyPr/>
                    <a:lstStyle/>
                    <a:p>
                      <a:r>
                        <a:rPr lang="kk-KZ" dirty="0" smtClean="0"/>
                        <a:t>Психикалық аурулар симптомдарының болмауы</a:t>
                      </a:r>
                      <a:endParaRPr lang="ru-RU" dirty="0"/>
                    </a:p>
                  </a:txBody>
                  <a:tcPr/>
                </a:tc>
                <a:tc>
                  <a:txBody>
                    <a:bodyPr/>
                    <a:lstStyle/>
                    <a:p>
                      <a:r>
                        <a:rPr lang="kk-KZ" dirty="0" smtClean="0"/>
                        <a:t>Психикалық</a:t>
                      </a:r>
                      <a:r>
                        <a:rPr lang="kk-KZ" baseline="0" dirty="0" smtClean="0"/>
                        <a:t> ауру симптомдарының болуы</a:t>
                      </a:r>
                      <a:endParaRPr lang="ru-RU" dirty="0"/>
                    </a:p>
                  </a:txBody>
                  <a:tcPr/>
                </a:tc>
                <a:extLst>
                  <a:ext uri="{0D108BD9-81ED-4DB2-BD59-A6C34878D82A}">
                    <a16:rowId xmlns:a16="http://schemas.microsoft.com/office/drawing/2014/main" val="3883428975"/>
                  </a:ext>
                </a:extLst>
              </a:tr>
              <a:tr h="993987">
                <a:tc>
                  <a:txBody>
                    <a:bodyPr/>
                    <a:lstStyle/>
                    <a:p>
                      <a:r>
                        <a:rPr lang="kk-KZ" dirty="0" smtClean="0"/>
                        <a:t>Субъективті</a:t>
                      </a:r>
                      <a:endParaRPr lang="ru-RU" dirty="0"/>
                    </a:p>
                  </a:txBody>
                  <a:tcPr/>
                </a:tc>
                <a:tc>
                  <a:txBody>
                    <a:bodyPr/>
                    <a:lstStyle/>
                    <a:p>
                      <a:r>
                        <a:rPr lang="kk-KZ" dirty="0" smtClean="0"/>
                        <a:t>Өзін нашар сезіну шағымдарының болмауы</a:t>
                      </a:r>
                      <a:endParaRPr lang="ru-RU" dirty="0"/>
                    </a:p>
                  </a:txBody>
                  <a:tcPr/>
                </a:tc>
                <a:tc>
                  <a:txBody>
                    <a:bodyPr/>
                    <a:lstStyle/>
                    <a:p>
                      <a:r>
                        <a:rPr lang="kk-KZ" dirty="0" smtClean="0"/>
                        <a:t>Өзін</a:t>
                      </a:r>
                      <a:r>
                        <a:rPr lang="kk-KZ" baseline="0" dirty="0" smtClean="0"/>
                        <a:t> нашар сезіну (дистресс)</a:t>
                      </a:r>
                      <a:endParaRPr lang="ru-RU" dirty="0"/>
                    </a:p>
                  </a:txBody>
                  <a:tcPr/>
                </a:tc>
                <a:extLst>
                  <a:ext uri="{0D108BD9-81ED-4DB2-BD59-A6C34878D82A}">
                    <a16:rowId xmlns:a16="http://schemas.microsoft.com/office/drawing/2014/main" val="2915153234"/>
                  </a:ext>
                </a:extLst>
              </a:tr>
            </a:tbl>
          </a:graphicData>
        </a:graphic>
      </p:graphicFrame>
    </p:spTree>
    <p:extLst>
      <p:ext uri="{BB962C8B-B14F-4D97-AF65-F5344CB8AC3E}">
        <p14:creationId xmlns:p14="http://schemas.microsoft.com/office/powerpoint/2010/main" val="2544837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89212" y="558800"/>
            <a:ext cx="8962708" cy="5352422"/>
          </a:xfrm>
        </p:spPr>
        <p:txBody>
          <a:bodyPr>
            <a:normAutofit/>
          </a:bodyPr>
          <a:lstStyle/>
          <a:p>
            <a:pPr marL="0" indent="0" algn="ctr">
              <a:buNone/>
            </a:pPr>
            <a:r>
              <a:rPr lang="kk-KZ" sz="4000" b="1" dirty="0" smtClean="0"/>
              <a:t>Психологиялық дизонтогенез </a:t>
            </a:r>
            <a:r>
              <a:rPr lang="ru-RU" sz="4000" b="1" dirty="0" smtClean="0"/>
              <a:t>–</a:t>
            </a:r>
            <a:r>
              <a:rPr lang="kk-KZ" sz="4000" b="1" dirty="0" smtClean="0"/>
              <a:t> </a:t>
            </a:r>
            <a:r>
              <a:rPr lang="kk-KZ" sz="4000" dirty="0" smtClean="0"/>
              <a:t>психика дамуының бүтіндей немесе оның жеке құрамдас бөліктерінің бұзылуы, психиканың жеке сфераларының және оның компоненттерінің даму қарқыны мен мерзімдерінің бұзылуы</a:t>
            </a:r>
            <a:endParaRPr lang="ru-RU" sz="4000" dirty="0"/>
          </a:p>
        </p:txBody>
      </p:sp>
    </p:spTree>
    <p:extLst>
      <p:ext uri="{BB962C8B-B14F-4D97-AF65-F5344CB8AC3E}">
        <p14:creationId xmlns:p14="http://schemas.microsoft.com/office/powerpoint/2010/main" val="38411681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357120" y="680720"/>
            <a:ext cx="9147492" cy="5230502"/>
          </a:xfrm>
        </p:spPr>
        <p:txBody>
          <a:bodyPr>
            <a:normAutofit/>
          </a:bodyPr>
          <a:lstStyle/>
          <a:p>
            <a:pPr marL="0" indent="0">
              <a:buNone/>
            </a:pPr>
            <a:r>
              <a:rPr lang="kk-KZ" sz="4400" b="1" dirty="0" smtClean="0"/>
              <a:t>«Дизонтогенез» </a:t>
            </a:r>
            <a:r>
              <a:rPr lang="kk-KZ" sz="4400" dirty="0" smtClean="0"/>
              <a:t>терминін алғаш рет Г. Швальбе (</a:t>
            </a:r>
            <a:r>
              <a:rPr lang="en-US" sz="4400" dirty="0" smtClean="0"/>
              <a:t>1927</a:t>
            </a:r>
            <a:r>
              <a:rPr lang="kk-KZ" sz="4400" dirty="0" smtClean="0"/>
              <a:t>) ағза құрылымдарының құрсақтағы қалыптасуының қалыпты дамудан ауытқуын белгілеу үшін енгізген</a:t>
            </a:r>
            <a:endParaRPr lang="ru-RU" sz="4400" b="1" dirty="0"/>
          </a:p>
        </p:txBody>
      </p:sp>
    </p:spTree>
    <p:extLst>
      <p:ext uri="{BB962C8B-B14F-4D97-AF65-F5344CB8AC3E}">
        <p14:creationId xmlns:p14="http://schemas.microsoft.com/office/powerpoint/2010/main" val="2727924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45921" y="624110"/>
            <a:ext cx="9858692" cy="767810"/>
          </a:xfrm>
        </p:spPr>
        <p:txBody>
          <a:bodyPr>
            <a:normAutofit/>
          </a:bodyPr>
          <a:lstStyle/>
          <a:p>
            <a:pPr algn="ctr"/>
            <a:r>
              <a:rPr lang="kk-KZ" dirty="0" smtClean="0"/>
              <a:t>Аномальды баланың даму факторлары:</a:t>
            </a:r>
            <a:endParaRPr lang="ru-RU" dirty="0"/>
          </a:p>
        </p:txBody>
      </p:sp>
      <p:sp>
        <p:nvSpPr>
          <p:cNvPr id="3" name="Объект 2"/>
          <p:cNvSpPr>
            <a:spLocks noGrp="1"/>
          </p:cNvSpPr>
          <p:nvPr>
            <p:ph idx="1"/>
          </p:nvPr>
        </p:nvSpPr>
        <p:spPr>
          <a:xfrm>
            <a:off x="1645920" y="1534160"/>
            <a:ext cx="10332719" cy="5130800"/>
          </a:xfrm>
        </p:spPr>
        <p:txBody>
          <a:bodyPr>
            <a:noAutofit/>
          </a:bodyPr>
          <a:lstStyle/>
          <a:p>
            <a:pPr>
              <a:buFont typeface="+mj-lt"/>
              <a:buAutoNum type="arabicPeriod"/>
            </a:pPr>
            <a:r>
              <a:rPr lang="ru-RU" sz="3600" dirty="0" smtClean="0"/>
              <a:t> </a:t>
            </a:r>
            <a:r>
              <a:rPr lang="ru-RU" sz="3600" dirty="0" err="1" smtClean="0"/>
              <a:t>Бірінші</a:t>
            </a:r>
            <a:r>
              <a:rPr lang="ru-RU" sz="3600" dirty="0" smtClean="0"/>
              <a:t> </a:t>
            </a:r>
            <a:r>
              <a:rPr lang="ru-RU" sz="3600" dirty="0" err="1" smtClean="0"/>
              <a:t>ретті</a:t>
            </a:r>
            <a:r>
              <a:rPr lang="ru-RU" sz="3600" dirty="0" smtClean="0"/>
              <a:t> </a:t>
            </a:r>
            <a:r>
              <a:rPr lang="ru-RU" sz="3600" dirty="0" err="1" smtClean="0"/>
              <a:t>дефектінің</a:t>
            </a:r>
            <a:r>
              <a:rPr lang="ru-RU" sz="3600" dirty="0" smtClean="0"/>
              <a:t> </a:t>
            </a:r>
            <a:r>
              <a:rPr lang="ru-RU" sz="3600" dirty="0" err="1" smtClean="0"/>
              <a:t>дәрежесі</a:t>
            </a:r>
            <a:r>
              <a:rPr lang="ru-RU" sz="3600" dirty="0" smtClean="0"/>
              <a:t> мен </a:t>
            </a:r>
            <a:r>
              <a:rPr lang="ru-RU" sz="3600" dirty="0" err="1" smtClean="0"/>
              <a:t>сапасы</a:t>
            </a:r>
            <a:r>
              <a:rPr lang="ru-RU" sz="3600" dirty="0" smtClean="0"/>
              <a:t> </a:t>
            </a:r>
            <a:r>
              <a:rPr lang="ru-RU" sz="3600" dirty="0" err="1" smtClean="0"/>
              <a:t>баланың</a:t>
            </a:r>
            <a:r>
              <a:rPr lang="ru-RU" sz="3600" dirty="0" smtClean="0"/>
              <a:t> </a:t>
            </a:r>
            <a:r>
              <a:rPr lang="ru-RU" sz="3600" dirty="0" err="1" smtClean="0"/>
              <a:t>дамуына</a:t>
            </a:r>
            <a:r>
              <a:rPr lang="ru-RU" sz="3600" dirty="0" smtClean="0"/>
              <a:t> </a:t>
            </a:r>
            <a:r>
              <a:rPr lang="ru-RU" sz="3600" dirty="0" err="1" smtClean="0"/>
              <a:t>едәуір</a:t>
            </a:r>
            <a:r>
              <a:rPr lang="ru-RU" sz="3600" dirty="0" smtClean="0"/>
              <a:t> </a:t>
            </a:r>
            <a:r>
              <a:rPr lang="ru-RU" sz="3600" dirty="0" err="1" smtClean="0"/>
              <a:t>әсер</a:t>
            </a:r>
            <a:r>
              <a:rPr lang="ru-RU" sz="3600" dirty="0" smtClean="0"/>
              <a:t> </a:t>
            </a:r>
            <a:r>
              <a:rPr lang="ru-RU" sz="3600" dirty="0" err="1" smtClean="0"/>
              <a:t>етеді</a:t>
            </a:r>
            <a:r>
              <a:rPr lang="ru-RU" sz="3600" dirty="0" smtClean="0"/>
              <a:t>.</a:t>
            </a:r>
            <a:endParaRPr lang="en-US" sz="3600" dirty="0" smtClean="0"/>
          </a:p>
          <a:p>
            <a:pPr>
              <a:buFont typeface="+mj-lt"/>
              <a:buAutoNum type="arabicPeriod"/>
            </a:pPr>
            <a:r>
              <a:rPr lang="ru-RU" sz="3600" dirty="0" smtClean="0"/>
              <a:t> </a:t>
            </a:r>
            <a:r>
              <a:rPr lang="ru-RU" sz="3600" dirty="0" err="1" smtClean="0"/>
              <a:t>Бірінші</a:t>
            </a:r>
            <a:r>
              <a:rPr lang="ru-RU" sz="3600" dirty="0" smtClean="0"/>
              <a:t> </a:t>
            </a:r>
            <a:r>
              <a:rPr lang="ru-RU" sz="3600" dirty="0" err="1"/>
              <a:t>ретті</a:t>
            </a:r>
            <a:r>
              <a:rPr lang="ru-RU" sz="3600" dirty="0"/>
              <a:t> </a:t>
            </a:r>
            <a:r>
              <a:rPr lang="ru-RU" sz="3600" dirty="0" err="1"/>
              <a:t>дефектінің</a:t>
            </a:r>
            <a:r>
              <a:rPr lang="ru-RU" sz="3600" dirty="0"/>
              <a:t> </a:t>
            </a:r>
            <a:r>
              <a:rPr lang="ru-RU" sz="3600" dirty="0" err="1"/>
              <a:t>пайда</a:t>
            </a:r>
            <a:r>
              <a:rPr lang="ru-RU" sz="3600" dirty="0"/>
              <a:t> болу </a:t>
            </a:r>
            <a:r>
              <a:rPr lang="ru-RU" sz="3600" dirty="0" err="1"/>
              <a:t>мерзімі</a:t>
            </a:r>
            <a:r>
              <a:rPr lang="ru-RU" sz="3600" dirty="0" smtClean="0"/>
              <a:t>.</a:t>
            </a:r>
            <a:endParaRPr lang="en-US" sz="3600" dirty="0" smtClean="0"/>
          </a:p>
          <a:p>
            <a:pPr>
              <a:buFont typeface="+mj-lt"/>
              <a:buAutoNum type="arabicPeriod"/>
            </a:pPr>
            <a:r>
              <a:rPr lang="ru-RU" sz="3600" dirty="0" smtClean="0"/>
              <a:t> </a:t>
            </a:r>
            <a:r>
              <a:rPr lang="ru-RU" sz="3600" dirty="0" err="1" smtClean="0"/>
              <a:t>Аномальды</a:t>
            </a:r>
            <a:r>
              <a:rPr lang="ru-RU" sz="3600" dirty="0" smtClean="0"/>
              <a:t> </a:t>
            </a:r>
            <a:r>
              <a:rPr lang="ru-RU" sz="3600" dirty="0" err="1"/>
              <a:t>балаға</a:t>
            </a:r>
            <a:r>
              <a:rPr lang="ru-RU" sz="3600" dirty="0"/>
              <a:t> </a:t>
            </a:r>
            <a:r>
              <a:rPr lang="ru-RU" sz="3600" dirty="0" err="1"/>
              <a:t>қатысты</a:t>
            </a:r>
            <a:r>
              <a:rPr lang="ru-RU" sz="3600" dirty="0"/>
              <a:t> </a:t>
            </a:r>
            <a:r>
              <a:rPr lang="ru-RU" sz="3600" dirty="0" err="1"/>
              <a:t>тәрбиелеу</a:t>
            </a:r>
            <a:r>
              <a:rPr lang="ru-RU" sz="3600" dirty="0"/>
              <a:t> </a:t>
            </a:r>
            <a:r>
              <a:rPr lang="ru-RU" sz="3600" dirty="0" err="1"/>
              <a:t>және</a:t>
            </a:r>
            <a:r>
              <a:rPr lang="ru-RU" sz="3600" dirty="0"/>
              <a:t> </a:t>
            </a:r>
            <a:r>
              <a:rPr lang="ru-RU" sz="3600" dirty="0" err="1"/>
              <a:t>оқыту</a:t>
            </a:r>
            <a:r>
              <a:rPr lang="ru-RU" sz="3600" dirty="0"/>
              <a:t> </a:t>
            </a:r>
            <a:r>
              <a:rPr lang="ru-RU" sz="3600" dirty="0" err="1"/>
              <a:t>әсерлерінің</a:t>
            </a:r>
            <a:r>
              <a:rPr lang="ru-RU" sz="3600" dirty="0"/>
              <a:t> </a:t>
            </a:r>
            <a:r>
              <a:rPr lang="ru-RU" sz="3600" dirty="0" err="1"/>
              <a:t>қолданылуы</a:t>
            </a:r>
            <a:r>
              <a:rPr lang="ru-RU" sz="3600" dirty="0"/>
              <a:t> </a:t>
            </a:r>
            <a:r>
              <a:rPr lang="ru-RU" sz="3600" dirty="0" err="1"/>
              <a:t>және</a:t>
            </a:r>
            <a:r>
              <a:rPr lang="ru-RU" sz="3600" dirty="0"/>
              <a:t> </a:t>
            </a:r>
            <a:r>
              <a:rPr lang="ru-RU" sz="3600" dirty="0" err="1" smtClean="0"/>
              <a:t>оның</a:t>
            </a:r>
            <a:r>
              <a:rPr lang="ru-RU" sz="3600" dirty="0" smtClean="0"/>
              <a:t> </a:t>
            </a:r>
            <a:r>
              <a:rPr lang="ru-RU" sz="3600" dirty="0" err="1" smtClean="0"/>
              <a:t>ерте</a:t>
            </a:r>
            <a:r>
              <a:rPr lang="ru-RU" sz="3600" dirty="0" smtClean="0"/>
              <a:t> </a:t>
            </a:r>
            <a:r>
              <a:rPr lang="ru-RU" sz="3600" dirty="0" err="1"/>
              <a:t>басталуы</a:t>
            </a:r>
            <a:r>
              <a:rPr lang="ru-RU" sz="3600" dirty="0"/>
              <a:t>.</a:t>
            </a:r>
            <a:endParaRPr lang="en-US" sz="3600" dirty="0" smtClean="0"/>
          </a:p>
          <a:p>
            <a:pPr>
              <a:buFont typeface="+mj-lt"/>
              <a:buAutoNum type="arabicPeriod"/>
            </a:pPr>
            <a:endParaRPr lang="en-US" sz="2400" dirty="0" smtClean="0"/>
          </a:p>
          <a:p>
            <a:pPr>
              <a:buFont typeface="+mj-lt"/>
              <a:buAutoNum type="arabicPeriod"/>
            </a:pPr>
            <a:endParaRPr lang="ru-RU" sz="2400" dirty="0"/>
          </a:p>
        </p:txBody>
      </p:sp>
    </p:spTree>
    <p:extLst>
      <p:ext uri="{BB962C8B-B14F-4D97-AF65-F5344CB8AC3E}">
        <p14:creationId xmlns:p14="http://schemas.microsoft.com/office/powerpoint/2010/main" val="8567947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dirty="0" smtClean="0"/>
              <a:t>Дефектілердің классификациясы:</a:t>
            </a:r>
            <a:endParaRPr lang="ru-RU" dirty="0"/>
          </a:p>
        </p:txBody>
      </p:sp>
      <p:sp>
        <p:nvSpPr>
          <p:cNvPr id="3" name="Объект 2"/>
          <p:cNvSpPr>
            <a:spLocks noGrp="1"/>
          </p:cNvSpPr>
          <p:nvPr>
            <p:ph idx="1"/>
          </p:nvPr>
        </p:nvSpPr>
        <p:spPr>
          <a:xfrm>
            <a:off x="1869440" y="2133600"/>
            <a:ext cx="9635172" cy="4287520"/>
          </a:xfrm>
        </p:spPr>
        <p:txBody>
          <a:bodyPr>
            <a:noAutofit/>
          </a:bodyPr>
          <a:lstStyle/>
          <a:p>
            <a:r>
              <a:rPr lang="kk-KZ" sz="3200" dirty="0" smtClean="0"/>
              <a:t>Туа пайда болған </a:t>
            </a:r>
            <a:r>
              <a:rPr lang="ru-RU" sz="3200" dirty="0" smtClean="0"/>
              <a:t>–</a:t>
            </a:r>
            <a:r>
              <a:rPr lang="kk-KZ" sz="3200" dirty="0" smtClean="0"/>
              <a:t> әйелге ауыр аяқ кезінде әсер ететін патогенді факторлар (плацента қорғаушы күшке ие болғанымен, оның мүмкіндіктері шексіз емес)</a:t>
            </a:r>
          </a:p>
          <a:p>
            <a:r>
              <a:rPr lang="kk-KZ" sz="3200" dirty="0" smtClean="0"/>
              <a:t>Жүре пайда болған дефектілер баланың өмірге келгеннен кейінгі ауырған ауруларына және алған зақымдарына байланысты</a:t>
            </a:r>
            <a:endParaRPr lang="ru-RU" sz="3200" dirty="0"/>
          </a:p>
        </p:txBody>
      </p:sp>
    </p:spTree>
    <p:extLst>
      <p:ext uri="{BB962C8B-B14F-4D97-AF65-F5344CB8AC3E}">
        <p14:creationId xmlns:p14="http://schemas.microsoft.com/office/powerpoint/2010/main" val="25758053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dirty="0" smtClean="0"/>
              <a:t>Туа берілген дефектілердің себептері:</a:t>
            </a:r>
            <a:endParaRPr lang="ru-RU" dirty="0"/>
          </a:p>
        </p:txBody>
      </p:sp>
      <p:sp>
        <p:nvSpPr>
          <p:cNvPr id="3" name="Объект 2"/>
          <p:cNvSpPr>
            <a:spLocks noGrp="1"/>
          </p:cNvSpPr>
          <p:nvPr>
            <p:ph idx="1"/>
          </p:nvPr>
        </p:nvSpPr>
        <p:spPr>
          <a:xfrm>
            <a:off x="2589212" y="2133600"/>
            <a:ext cx="8915400" cy="4246880"/>
          </a:xfrm>
        </p:spPr>
        <p:txBody>
          <a:bodyPr>
            <a:noAutofit/>
          </a:bodyPr>
          <a:lstStyle/>
          <a:p>
            <a:r>
              <a:rPr lang="kk-KZ" sz="2800" dirty="0" smtClean="0"/>
              <a:t>Жүктіліктің екінші жартысындағы токсикоздар</a:t>
            </a:r>
          </a:p>
          <a:p>
            <a:r>
              <a:rPr lang="kk-KZ" sz="2800" dirty="0" smtClean="0"/>
              <a:t>Интоксикация, оның ішінде дәрі</a:t>
            </a:r>
            <a:r>
              <a:rPr lang="ru-RU" sz="2800" dirty="0" smtClean="0"/>
              <a:t>-</a:t>
            </a:r>
            <a:r>
              <a:rPr lang="kk-KZ" sz="2800" dirty="0" smtClean="0"/>
              <a:t>дәрмектерге қатысты интоксикация да</a:t>
            </a:r>
          </a:p>
          <a:p>
            <a:r>
              <a:rPr lang="kk-KZ" sz="2800" dirty="0" smtClean="0"/>
              <a:t>Жүктілік кезіндегі әйелдің зат алмасуының бұзылулары</a:t>
            </a:r>
          </a:p>
          <a:p>
            <a:r>
              <a:rPr lang="kk-KZ" sz="2800" dirty="0" smtClean="0"/>
              <a:t>Жүктілік кезіндегі әйелдің қан қысымының жоғарылауы</a:t>
            </a:r>
          </a:p>
          <a:p>
            <a:r>
              <a:rPr lang="kk-KZ" sz="2800" dirty="0" smtClean="0"/>
              <a:t>Босану кезіндегі патологиялар</a:t>
            </a:r>
            <a:endParaRPr lang="ru-RU" sz="2800" dirty="0"/>
          </a:p>
        </p:txBody>
      </p:sp>
    </p:spTree>
    <p:extLst>
      <p:ext uri="{BB962C8B-B14F-4D97-AF65-F5344CB8AC3E}">
        <p14:creationId xmlns:p14="http://schemas.microsoft.com/office/powerpoint/2010/main" val="4251194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dirty="0" smtClean="0"/>
              <a:t>Жұқпалы аурулардан болатын салдарлар</a:t>
            </a:r>
            <a:endParaRPr lang="ru-RU" dirty="0"/>
          </a:p>
        </p:txBody>
      </p:sp>
      <p:sp>
        <p:nvSpPr>
          <p:cNvPr id="3" name="Объект 2"/>
          <p:cNvSpPr>
            <a:spLocks noGrp="1"/>
          </p:cNvSpPr>
          <p:nvPr>
            <p:ph idx="1"/>
          </p:nvPr>
        </p:nvSpPr>
        <p:spPr/>
        <p:txBody>
          <a:bodyPr>
            <a:normAutofit/>
          </a:bodyPr>
          <a:lstStyle/>
          <a:p>
            <a:pPr marL="0" indent="0">
              <a:buNone/>
            </a:pPr>
            <a:r>
              <a:rPr lang="kk-KZ" dirty="0" smtClean="0"/>
              <a:t>Жүктілік кезінде әйел ауырған жұқпалы аурулардың салдарына баланың келесі ауру түрлері жатады:</a:t>
            </a:r>
          </a:p>
          <a:p>
            <a:r>
              <a:rPr lang="kk-KZ" dirty="0" smtClean="0"/>
              <a:t>Микроцефалия </a:t>
            </a:r>
            <a:r>
              <a:rPr lang="en-US" dirty="0" smtClean="0"/>
              <a:t>–</a:t>
            </a:r>
            <a:r>
              <a:rPr lang="kk-KZ" dirty="0" smtClean="0"/>
              <a:t> денесінің басқа бөліктерінің көлемі қалыпты бола тұра бас сүйегі мен бас миы көлемінің кішіреюі</a:t>
            </a:r>
          </a:p>
          <a:p>
            <a:r>
              <a:rPr lang="kk-KZ" dirty="0" smtClean="0"/>
              <a:t>Гидроцефалия </a:t>
            </a:r>
            <a:r>
              <a:rPr lang="ru-RU" dirty="0" smtClean="0"/>
              <a:t>–</a:t>
            </a:r>
            <a:r>
              <a:rPr lang="kk-KZ" dirty="0" smtClean="0"/>
              <a:t> бас миының қарынша жүйесіндегі цереброспиналды сұйықтықтың артық жиналуымен сипатталатын ауру</a:t>
            </a:r>
          </a:p>
          <a:p>
            <a:r>
              <a:rPr lang="kk-KZ" dirty="0" smtClean="0"/>
              <a:t>Сал </a:t>
            </a:r>
            <a:r>
              <a:rPr lang="en-US" dirty="0" smtClean="0"/>
              <a:t>–</a:t>
            </a:r>
            <a:r>
              <a:rPr lang="kk-KZ" dirty="0" smtClean="0"/>
              <a:t> жүйке жүйесінің қозғалыс жолдарының зақымдануынан болатын, өздігінен қозғала алмау</a:t>
            </a:r>
          </a:p>
          <a:p>
            <a:r>
              <a:rPr lang="kk-KZ" dirty="0" smtClean="0"/>
              <a:t>Парез </a:t>
            </a:r>
            <a:r>
              <a:rPr lang="ru-RU" dirty="0" smtClean="0"/>
              <a:t>–</a:t>
            </a:r>
            <a:r>
              <a:rPr lang="kk-KZ" dirty="0" smtClean="0"/>
              <a:t> жүйке жүйесінің қозғалыс жолдарының зақымдануынан болатын, неврологиялық синдром, күштің төмендеуі</a:t>
            </a:r>
          </a:p>
          <a:p>
            <a:r>
              <a:rPr lang="kk-KZ" dirty="0" smtClean="0"/>
              <a:t>Гиперкинез </a:t>
            </a:r>
            <a:r>
              <a:rPr lang="ru-RU" dirty="0" smtClean="0"/>
              <a:t>–</a:t>
            </a:r>
            <a:r>
              <a:rPr lang="kk-KZ" dirty="0" smtClean="0"/>
              <a:t> еркінен тыс қозғалыс актілері</a:t>
            </a:r>
            <a:endParaRPr lang="ru-RU" dirty="0"/>
          </a:p>
        </p:txBody>
      </p:sp>
    </p:spTree>
    <p:extLst>
      <p:ext uri="{BB962C8B-B14F-4D97-AF65-F5344CB8AC3E}">
        <p14:creationId xmlns:p14="http://schemas.microsoft.com/office/powerpoint/2010/main" val="21815243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dirty="0" smtClean="0"/>
              <a:t>Резус</a:t>
            </a:r>
            <a:r>
              <a:rPr lang="ru-RU" dirty="0" smtClean="0"/>
              <a:t>-фактор </a:t>
            </a:r>
            <a:r>
              <a:rPr lang="ru-RU" dirty="0" err="1" smtClean="0"/>
              <a:t>сәйкессіздігінің</a:t>
            </a:r>
            <a:r>
              <a:rPr lang="ru-RU" dirty="0" smtClean="0"/>
              <a:t> </a:t>
            </a:r>
            <a:r>
              <a:rPr lang="ru-RU" dirty="0" err="1" smtClean="0"/>
              <a:t>салдары</a:t>
            </a:r>
            <a:endParaRPr lang="ru-RU" dirty="0"/>
          </a:p>
        </p:txBody>
      </p:sp>
      <p:sp>
        <p:nvSpPr>
          <p:cNvPr id="3" name="Объект 2"/>
          <p:cNvSpPr>
            <a:spLocks noGrp="1"/>
          </p:cNvSpPr>
          <p:nvPr>
            <p:ph idx="1"/>
          </p:nvPr>
        </p:nvSpPr>
        <p:spPr/>
        <p:txBody>
          <a:bodyPr>
            <a:normAutofit/>
          </a:bodyPr>
          <a:lstStyle/>
          <a:p>
            <a:r>
              <a:rPr lang="kk-KZ" sz="4000" dirty="0" smtClean="0"/>
              <a:t>Қыртыс асты бөліктерінің зақымдануы</a:t>
            </a:r>
          </a:p>
          <a:p>
            <a:r>
              <a:rPr lang="kk-KZ" sz="4000" dirty="0" smtClean="0"/>
              <a:t>Қыртыстың самай бөліктерінің зақымдануы</a:t>
            </a:r>
          </a:p>
          <a:p>
            <a:r>
              <a:rPr lang="kk-KZ" sz="4000" dirty="0" smtClean="0"/>
              <a:t>Есту жүйкелерінің зақымдануы</a:t>
            </a:r>
            <a:endParaRPr lang="ru-RU" sz="4000" dirty="0"/>
          </a:p>
        </p:txBody>
      </p:sp>
    </p:spTree>
    <p:extLst>
      <p:ext uri="{BB962C8B-B14F-4D97-AF65-F5344CB8AC3E}">
        <p14:creationId xmlns:p14="http://schemas.microsoft.com/office/powerpoint/2010/main" val="40249416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dirty="0" smtClean="0"/>
              <a:t>Жүре пайда болған дефектілер</a:t>
            </a:r>
            <a:endParaRPr lang="ru-RU" dirty="0"/>
          </a:p>
        </p:txBody>
      </p:sp>
      <p:sp>
        <p:nvSpPr>
          <p:cNvPr id="3" name="Объект 2"/>
          <p:cNvSpPr>
            <a:spLocks noGrp="1"/>
          </p:cNvSpPr>
          <p:nvPr>
            <p:ph idx="1"/>
          </p:nvPr>
        </p:nvSpPr>
        <p:spPr/>
        <p:txBody>
          <a:bodyPr/>
          <a:lstStyle/>
          <a:p>
            <a:pPr marL="0" indent="0">
              <a:buNone/>
            </a:pPr>
            <a:r>
              <a:rPr lang="kk-KZ" dirty="0" smtClean="0"/>
              <a:t>Нефроинфекциялар:</a:t>
            </a:r>
          </a:p>
          <a:p>
            <a:r>
              <a:rPr lang="kk-KZ" dirty="0" smtClean="0"/>
              <a:t>Энцефалит</a:t>
            </a:r>
          </a:p>
          <a:p>
            <a:r>
              <a:rPr lang="kk-KZ" dirty="0" smtClean="0"/>
              <a:t>Менингит</a:t>
            </a:r>
          </a:p>
          <a:p>
            <a:endParaRPr lang="kk-KZ" dirty="0"/>
          </a:p>
          <a:p>
            <a:pPr marL="0" indent="0">
              <a:buNone/>
            </a:pPr>
            <a:r>
              <a:rPr lang="kk-KZ" dirty="0" smtClean="0"/>
              <a:t>Басқа да салдарлар:</a:t>
            </a:r>
          </a:p>
          <a:p>
            <a:r>
              <a:rPr lang="kk-KZ" dirty="0" smtClean="0"/>
              <a:t>Гидроцефалия</a:t>
            </a:r>
          </a:p>
          <a:p>
            <a:r>
              <a:rPr lang="kk-KZ" dirty="0" smtClean="0"/>
              <a:t>Саңыраулық </a:t>
            </a:r>
          </a:p>
          <a:p>
            <a:r>
              <a:rPr lang="kk-KZ" dirty="0" smtClean="0"/>
              <a:t>Қозғалыс бұзылыстары</a:t>
            </a:r>
          </a:p>
          <a:p>
            <a:r>
              <a:rPr lang="kk-KZ" dirty="0" smtClean="0"/>
              <a:t>Физикалық немесе психофизикалық дамудың тежелуі</a:t>
            </a:r>
            <a:endParaRPr lang="ru-RU" dirty="0"/>
          </a:p>
        </p:txBody>
      </p:sp>
    </p:spTree>
    <p:extLst>
      <p:ext uri="{BB962C8B-B14F-4D97-AF65-F5344CB8AC3E}">
        <p14:creationId xmlns:p14="http://schemas.microsoft.com/office/powerpoint/2010/main" val="16430336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457200"/>
            <a:ext cx="10515600" cy="5719763"/>
          </a:xfrm>
        </p:spPr>
        <p:txBody>
          <a:bodyPr>
            <a:normAutofit/>
          </a:bodyPr>
          <a:lstStyle/>
          <a:p>
            <a:pPr marL="0" indent="0" algn="ctr">
              <a:buNone/>
            </a:pPr>
            <a:r>
              <a:rPr lang="kk-KZ" sz="6000" b="1" dirty="0" smtClean="0"/>
              <a:t>Мәдени</a:t>
            </a:r>
            <a:r>
              <a:rPr lang="ru-RU" sz="6000" b="1" dirty="0"/>
              <a:t>-</a:t>
            </a:r>
            <a:r>
              <a:rPr lang="kk-KZ" sz="6000" b="1" dirty="0"/>
              <a:t>тарихи дәстүр отандық арнайы психологияда өткен ғасырдың </a:t>
            </a:r>
            <a:r>
              <a:rPr lang="ru-RU" sz="6000" b="1" dirty="0"/>
              <a:t>20-</a:t>
            </a:r>
            <a:r>
              <a:rPr lang="kk-KZ" sz="6000" b="1" dirty="0"/>
              <a:t>жылдары қалыптаса бастады</a:t>
            </a:r>
            <a:endParaRPr lang="ru-RU" sz="6000" b="1" dirty="0"/>
          </a:p>
        </p:txBody>
      </p:sp>
    </p:spTree>
    <p:extLst>
      <p:ext uri="{BB962C8B-B14F-4D97-AF65-F5344CB8AC3E}">
        <p14:creationId xmlns:p14="http://schemas.microsoft.com/office/powerpoint/2010/main" val="1700881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357120" y="375920"/>
            <a:ext cx="9147492" cy="6116320"/>
          </a:xfrm>
        </p:spPr>
        <p:txBody>
          <a:bodyPr/>
          <a:lstStyle/>
          <a:p>
            <a:pPr marL="0" indent="0">
              <a:buNone/>
            </a:pPr>
            <a:r>
              <a:rPr lang="kk-KZ" sz="2400" dirty="0" smtClean="0"/>
              <a:t>Аномальды </a:t>
            </a:r>
            <a:r>
              <a:rPr lang="kk-KZ" sz="2400" dirty="0"/>
              <a:t>балаларды бұқаралық оқытудың қажеттігін және мүмкіндігін ғылыми түрде негіздеу </a:t>
            </a:r>
            <a:r>
              <a:rPr lang="kk-KZ" sz="2400" dirty="0" smtClean="0"/>
              <a:t>үшін:</a:t>
            </a:r>
          </a:p>
          <a:p>
            <a:pPr lvl="0" fontAlgn="base"/>
            <a:r>
              <a:rPr lang="kk-KZ" sz="2400" dirty="0"/>
              <a:t>қалыпты және аномальды дамуды дифференциациялауға инструментария жасау,</a:t>
            </a:r>
            <a:endParaRPr lang="ru-RU" sz="2400" dirty="0"/>
          </a:p>
          <a:p>
            <a:pPr lvl="0" fontAlgn="base"/>
            <a:r>
              <a:rPr lang="kk-KZ" sz="2400" dirty="0"/>
              <a:t>балалардағы дефективтіліктің психологиялық табиғаты мен әртүрлі көріністерін зерттеуге психологиялық инструментария жасау,</a:t>
            </a:r>
            <a:endParaRPr lang="ru-RU" sz="2400" dirty="0"/>
          </a:p>
          <a:p>
            <a:pPr lvl="0" fontAlgn="base"/>
            <a:r>
              <a:rPr lang="kk-KZ" sz="2400" dirty="0"/>
              <a:t>балалар дамуындағы бұзылыстарды коррекциялау және компенсациялаудың психологиялық негіздерін талқылау,</a:t>
            </a:r>
            <a:endParaRPr lang="ru-RU" sz="2400" dirty="0"/>
          </a:p>
          <a:p>
            <a:r>
              <a:rPr lang="kk-KZ" sz="2400" dirty="0"/>
              <a:t>соқыр, керең және ақыл</a:t>
            </a:r>
            <a:r>
              <a:rPr lang="ru-RU" sz="2400" dirty="0"/>
              <a:t>-</a:t>
            </a:r>
            <a:r>
              <a:rPr lang="kk-KZ" sz="2400" dirty="0"/>
              <a:t>ой кемістігі бар балаларға арналған арнайы мектептердегі балаларды оқытуды жақсартудың психологиялық шарттарын </a:t>
            </a:r>
            <a:r>
              <a:rPr lang="kk-KZ" sz="2400" dirty="0" smtClean="0"/>
              <a:t>іздеу</a:t>
            </a:r>
            <a:endParaRPr lang="ru-RU" sz="2400" dirty="0"/>
          </a:p>
          <a:p>
            <a:endParaRPr lang="ru-RU" dirty="0"/>
          </a:p>
        </p:txBody>
      </p:sp>
    </p:spTree>
    <p:extLst>
      <p:ext uri="{BB962C8B-B14F-4D97-AF65-F5344CB8AC3E}">
        <p14:creationId xmlns:p14="http://schemas.microsoft.com/office/powerpoint/2010/main" val="27755052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1520" y="396240"/>
            <a:ext cx="5394959" cy="5953760"/>
          </a:xfrm>
        </p:spPr>
        <p:txBody>
          <a:bodyPr>
            <a:noAutofit/>
          </a:bodyPr>
          <a:lstStyle/>
          <a:p>
            <a:pPr algn="ctr"/>
            <a:r>
              <a:rPr lang="ru-RU" sz="3900" b="1" dirty="0" smtClean="0"/>
              <a:t>Лев Семёнович</a:t>
            </a:r>
            <a:br>
              <a:rPr lang="ru-RU" sz="3900" b="1" dirty="0" smtClean="0"/>
            </a:br>
            <a:r>
              <a:rPr lang="ru-RU" sz="3900" b="1" dirty="0" err="1" smtClean="0"/>
              <a:t>Выгодский</a:t>
            </a:r>
            <a:r>
              <a:rPr lang="ru-RU" sz="3900" b="1" dirty="0" smtClean="0"/>
              <a:t> </a:t>
            </a:r>
            <a:r>
              <a:rPr lang="ru-RU" sz="3900" dirty="0" smtClean="0">
                <a:solidFill>
                  <a:srgbClr val="FF0000"/>
                </a:solidFill>
              </a:rPr>
              <a:t>(1896 </a:t>
            </a:r>
            <a:r>
              <a:rPr lang="en-US" sz="3900" dirty="0" smtClean="0">
                <a:solidFill>
                  <a:srgbClr val="FF0000"/>
                </a:solidFill>
              </a:rPr>
              <a:t>– 1934 </a:t>
            </a:r>
            <a:r>
              <a:rPr lang="ru-RU" sz="3900" dirty="0" smtClean="0">
                <a:solidFill>
                  <a:srgbClr val="FF0000"/>
                </a:solidFill>
              </a:rPr>
              <a:t>ж</a:t>
            </a:r>
            <a:r>
              <a:rPr lang="kk-KZ" sz="3900" dirty="0" smtClean="0">
                <a:solidFill>
                  <a:srgbClr val="FF0000"/>
                </a:solidFill>
              </a:rPr>
              <a:t>ж</a:t>
            </a:r>
            <a:r>
              <a:rPr lang="ru-RU" sz="3900" dirty="0" smtClean="0">
                <a:solidFill>
                  <a:srgbClr val="FF0000"/>
                </a:solidFill>
              </a:rPr>
              <a:t>.)</a:t>
            </a:r>
            <a:r>
              <a:rPr lang="ru-RU" sz="3900" dirty="0" smtClean="0"/>
              <a:t>  </a:t>
            </a:r>
            <a:r>
              <a:rPr lang="ru-RU" sz="3900" dirty="0" err="1" smtClean="0"/>
              <a:t>кеңестік</a:t>
            </a:r>
            <a:r>
              <a:rPr lang="ru-RU" sz="3900" dirty="0" smtClean="0"/>
              <a:t> психолог. </a:t>
            </a:r>
            <a:r>
              <a:rPr lang="ru-RU" sz="3900" dirty="0" err="1" smtClean="0"/>
              <a:t>Жоғарғы</a:t>
            </a:r>
            <a:r>
              <a:rPr lang="ru-RU" sz="3900" dirty="0" smtClean="0"/>
              <a:t> </a:t>
            </a:r>
            <a:r>
              <a:rPr lang="ru-RU" sz="3900" dirty="0" err="1" smtClean="0"/>
              <a:t>психикалық</a:t>
            </a:r>
            <a:r>
              <a:rPr lang="ru-RU" sz="3900" dirty="0" smtClean="0"/>
              <a:t> </a:t>
            </a:r>
            <a:r>
              <a:rPr lang="ru-RU" sz="3900" dirty="0" err="1" smtClean="0"/>
              <a:t>функцияларды</a:t>
            </a:r>
            <a:r>
              <a:rPr lang="ru-RU" sz="3900" dirty="0" smtClean="0"/>
              <a:t> </a:t>
            </a:r>
            <a:r>
              <a:rPr lang="ru-RU" sz="3900" dirty="0" err="1" smtClean="0"/>
              <a:t>бағалаудың</a:t>
            </a:r>
            <a:r>
              <a:rPr lang="ru-RU" sz="3900" dirty="0" smtClean="0"/>
              <a:t> </a:t>
            </a:r>
            <a:r>
              <a:rPr lang="ru-RU" sz="3900" dirty="0" err="1" smtClean="0"/>
              <a:t>маркстік</a:t>
            </a:r>
            <a:r>
              <a:rPr lang="ru-RU" sz="3900" dirty="0" smtClean="0"/>
              <a:t> </a:t>
            </a:r>
            <a:r>
              <a:rPr lang="ru-RU" sz="3900" dirty="0" err="1" smtClean="0"/>
              <a:t>зерттеу</a:t>
            </a:r>
            <a:r>
              <a:rPr lang="ru-RU" sz="3900" dirty="0" smtClean="0"/>
              <a:t> </a:t>
            </a:r>
            <a:r>
              <a:rPr lang="ru-RU" sz="3900" dirty="0" err="1" smtClean="0"/>
              <a:t>дәстүрінің</a:t>
            </a:r>
            <a:r>
              <a:rPr lang="ru-RU" sz="3900" dirty="0" smtClean="0"/>
              <a:t> </a:t>
            </a:r>
            <a:r>
              <a:rPr lang="ru-RU" sz="3900" dirty="0" err="1" smtClean="0"/>
              <a:t>негізін</a:t>
            </a:r>
            <a:r>
              <a:rPr lang="ru-RU" sz="3900" dirty="0" smtClean="0"/>
              <a:t> </a:t>
            </a:r>
            <a:r>
              <a:rPr lang="ru-RU" sz="3900" dirty="0" err="1" smtClean="0"/>
              <a:t>салушы</a:t>
            </a:r>
            <a:endParaRPr lang="ru-RU" sz="3900" dirty="0"/>
          </a:p>
        </p:txBody>
      </p:sp>
      <p:pic>
        <p:nvPicPr>
          <p:cNvPr id="1026" name="Picture 2" descr="https://cf2.ppt-online.org/files2/slide/4/4jIEDxBXGdkmtTP9FMSN08rHyg3aOCqVQbc5soZip/slide-7.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492240" y="304800"/>
            <a:ext cx="5423750" cy="6045200"/>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20px-Flag_of_Russia.sv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90500" cy="12382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20px-Flag_of_the_Soviet_Union_%281924%E2%80%931955%29.sv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190500" cy="95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765858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574800" y="223520"/>
            <a:ext cx="10231120" cy="6370320"/>
          </a:xfrm>
        </p:spPr>
        <p:txBody>
          <a:bodyPr>
            <a:normAutofit/>
          </a:bodyPr>
          <a:lstStyle/>
          <a:p>
            <a:r>
              <a:rPr lang="kk-KZ" sz="2800" dirty="0" smtClean="0"/>
              <a:t>Лев Семенович Выготскийдің арнайы психологияға қосқан үлесі, ол айрықша білім алу қажеттіліктері бар балаларды зерттеумен және оларға көмектесумен айналысатын дефектология тұжырымдамаларын жасады.</a:t>
            </a:r>
          </a:p>
          <a:p>
            <a:r>
              <a:rPr lang="kk-KZ" sz="2800" dirty="0" smtClean="0"/>
              <a:t>Ол мүмкіндігі шектеулі бала дамуындағы әлеуметтік контект пен өзара әрекеттестіктің маңыздылығын көрсеткен. Ол бала дамуының ағымдағы деңгейі мен оның потенциалды мүмкіндіктерінің арасындағы алшақтықты бейнелейтін, «жақын даму аймағы» деген түсінікті жасаған. Тәжірибелі серіктестің қолдауы мен көмегінің арқасында бала дамудың жоғары деңгейіне жете алады.</a:t>
            </a:r>
            <a:endParaRPr lang="ru-RU" sz="2800" dirty="0"/>
          </a:p>
        </p:txBody>
      </p:sp>
    </p:spTree>
    <p:extLst>
      <p:ext uri="{BB962C8B-B14F-4D97-AF65-F5344CB8AC3E}">
        <p14:creationId xmlns:p14="http://schemas.microsoft.com/office/powerpoint/2010/main" val="18697624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89212" y="365760"/>
            <a:ext cx="8932228" cy="5545462"/>
          </a:xfrm>
        </p:spPr>
        <p:txBody>
          <a:bodyPr>
            <a:normAutofit/>
          </a:bodyPr>
          <a:lstStyle/>
          <a:p>
            <a:pPr marL="0" indent="0" algn="ctr">
              <a:buNone/>
            </a:pPr>
            <a:r>
              <a:rPr lang="kk-KZ" sz="4000" dirty="0"/>
              <a:t>Л.С. Выготский бойынша, баланың дамуы тарихи қалыптасқан және мәдениетте аккумуляцияланған </a:t>
            </a:r>
            <a:r>
              <a:rPr lang="kk-KZ" sz="4000" dirty="0" smtClean="0"/>
              <a:t>(</a:t>
            </a:r>
            <a:r>
              <a:rPr lang="kk-KZ" sz="1600" dirty="0" smtClean="0"/>
              <a:t>собираться, накопиться, сосредоточиться</a:t>
            </a:r>
            <a:r>
              <a:rPr lang="kk-KZ" sz="4000" dirty="0" smtClean="0"/>
              <a:t>) </a:t>
            </a:r>
            <a:r>
              <a:rPr lang="kk-KZ" sz="4000" dirty="0"/>
              <a:t>іс-әрекеттің формалары мен тәсілдерін меңгеру жолымен </a:t>
            </a:r>
            <a:r>
              <a:rPr lang="kk-KZ" sz="4000" dirty="0" smtClean="0"/>
              <a:t>жүзеге асады</a:t>
            </a:r>
            <a:endParaRPr lang="ru-RU" sz="4000" dirty="0"/>
          </a:p>
        </p:txBody>
      </p:sp>
    </p:spTree>
    <p:extLst>
      <p:ext uri="{BB962C8B-B14F-4D97-AF65-F5344CB8AC3E}">
        <p14:creationId xmlns:p14="http://schemas.microsoft.com/office/powerpoint/2010/main" val="37586628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89212" y="426720"/>
            <a:ext cx="9023668" cy="5484502"/>
          </a:xfrm>
        </p:spPr>
        <p:txBody>
          <a:bodyPr>
            <a:normAutofit/>
          </a:bodyPr>
          <a:lstStyle/>
          <a:p>
            <a:pPr marL="0" indent="0" algn="ctr">
              <a:buNone/>
            </a:pPr>
            <a:r>
              <a:rPr lang="kk-KZ" sz="3600" dirty="0"/>
              <a:t>Жоғарғы психикалық функциялар, іс-әрекеттің адамға тән формалары, тек адамға ғана тән қабілеттер өмір бойы, қоғамның тарихи дамуы барысында қалыптасқан, арнайы құралдарды, құрылғыларды, белгілерді, символдар мен мағыналарды меңгерудің нәтижесінде </a:t>
            </a:r>
            <a:r>
              <a:rPr lang="kk-KZ" sz="3600" dirty="0" smtClean="0"/>
              <a:t>қалыптасады</a:t>
            </a:r>
            <a:endParaRPr lang="ru-RU" sz="3600" dirty="0"/>
          </a:p>
        </p:txBody>
      </p:sp>
    </p:spTree>
    <p:extLst>
      <p:ext uri="{BB962C8B-B14F-4D97-AF65-F5344CB8AC3E}">
        <p14:creationId xmlns:p14="http://schemas.microsoft.com/office/powerpoint/2010/main" val="8323042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89212" y="650240"/>
            <a:ext cx="8993188" cy="5260982"/>
          </a:xfrm>
        </p:spPr>
        <p:txBody>
          <a:bodyPr>
            <a:normAutofit/>
          </a:bodyPr>
          <a:lstStyle/>
          <a:p>
            <a:pPr marL="0" indent="0" algn="ctr">
              <a:buNone/>
            </a:pPr>
            <a:r>
              <a:rPr lang="kk-KZ" sz="3600" dirty="0" smtClean="0"/>
              <a:t>Л.С. Выготскийдің дефектологиялық идеялары да төңкеріс жасады. Қалыпты және аномальды бала, жоғарғы психикалық функциялардың, сана мен тек адамға ғана тән қабілеттердің мәдени-тарихи шығу тегімен шарттанған, бірдей заңдар бойынша дамиды</a:t>
            </a:r>
            <a:endParaRPr lang="ru-RU" sz="3600" dirty="0"/>
          </a:p>
        </p:txBody>
      </p:sp>
    </p:spTree>
    <p:extLst>
      <p:ext uri="{BB962C8B-B14F-4D97-AF65-F5344CB8AC3E}">
        <p14:creationId xmlns:p14="http://schemas.microsoft.com/office/powerpoint/2010/main" val="30853440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684972" y="467360"/>
            <a:ext cx="9775508" cy="5872480"/>
          </a:xfrm>
        </p:spPr>
        <p:txBody>
          <a:bodyPr>
            <a:normAutofit/>
          </a:bodyPr>
          <a:lstStyle/>
          <a:p>
            <a:pPr marL="0" indent="0" algn="ctr">
              <a:buNone/>
            </a:pPr>
            <a:r>
              <a:rPr lang="kk-KZ" sz="4000" dirty="0"/>
              <a:t>Л.С. Выготский балалардағы дефектіліктің себебі «әлеуметтік шығып кетулер» деген, яғни аномальды бала тарихи қалыптасқан, табиғаты әлеуметтік болып келетін, дамудың қалыпты типіне «нақышталған», қоғамдық-тарихи тәжірибенің трансляциясы жүйесінен шығып </a:t>
            </a:r>
            <a:r>
              <a:rPr lang="kk-KZ" sz="4000" dirty="0" smtClean="0"/>
              <a:t>қалады</a:t>
            </a:r>
            <a:endParaRPr lang="ru-RU" sz="4000" dirty="0"/>
          </a:p>
        </p:txBody>
      </p:sp>
    </p:spTree>
    <p:extLst>
      <p:ext uri="{BB962C8B-B14F-4D97-AF65-F5344CB8AC3E}">
        <p14:creationId xmlns:p14="http://schemas.microsoft.com/office/powerpoint/2010/main" val="57163704"/>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298</TotalTime>
  <Words>639</Words>
  <Application>Microsoft Office PowerPoint</Application>
  <PresentationFormat>Широкоэкранный</PresentationFormat>
  <Paragraphs>72</Paragraphs>
  <Slides>18</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18</vt:i4>
      </vt:variant>
    </vt:vector>
  </HeadingPairs>
  <TitlesOfParts>
    <vt:vector size="22" baseType="lpstr">
      <vt:lpstr>Arial</vt:lpstr>
      <vt:lpstr>Century Gothic</vt:lpstr>
      <vt:lpstr>Wingdings 3</vt:lpstr>
      <vt:lpstr>Легкий дым</vt:lpstr>
      <vt:lpstr>Арнайы психология</vt:lpstr>
      <vt:lpstr>Презентация PowerPoint</vt:lpstr>
      <vt:lpstr>Презентация PowerPoint</vt:lpstr>
      <vt:lpstr>Лев Семёнович Выгодский (1896 – 1934 жж.)  кеңестік психолог. Жоғарғы психикалық функцияларды бағалаудың маркстік зерттеу дәстүрінің негізін салушы</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Аномальды баланың даму факторлары:</vt:lpstr>
      <vt:lpstr>Дефектілердің классификациясы:</vt:lpstr>
      <vt:lpstr>Туа берілген дефектілердің себептері:</vt:lpstr>
      <vt:lpstr>Жұқпалы аурулардан болатын салдарлар</vt:lpstr>
      <vt:lpstr>Резус-фактор сәйкессіздігінің салдары</vt:lpstr>
      <vt:lpstr>Жүре пайда болған дефектілер</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Арнайы психология</dc:title>
  <dc:creator>Пользователь Windows</dc:creator>
  <cp:lastModifiedBy>Пользователь Windows</cp:lastModifiedBy>
  <cp:revision>32</cp:revision>
  <dcterms:created xsi:type="dcterms:W3CDTF">2022-09-14T06:43:27Z</dcterms:created>
  <dcterms:modified xsi:type="dcterms:W3CDTF">2023-09-10T17:50:14Z</dcterms:modified>
</cp:coreProperties>
</file>